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6" r:id="rId21"/>
    <p:sldId id="279" r:id="rId22"/>
    <p:sldId id="280" r:id="rId23"/>
    <p:sldId id="281" r:id="rId24"/>
    <p:sldId id="282" r:id="rId25"/>
    <p:sldId id="283" r:id="rId26"/>
    <p:sldId id="284" r:id="rId27"/>
    <p:sldId id="287" r:id="rId28"/>
    <p:sldId id="278" r:id="rId29"/>
    <p:sldId id="289" r:id="rId30"/>
    <p:sldId id="285" r:id="rId31"/>
    <p:sldId id="290"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155" d="100"/>
          <a:sy n="155" d="100"/>
        </p:scale>
        <p:origin x="162" y="3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DE890-7A19-49E1-B245-DD68E43D680C}" type="datetimeFigureOut">
              <a:rPr lang="en-US" smtClean="0"/>
              <a:t>9/5/2018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C3278-0024-4A64-BCF8-A020FB66E4BA}" type="slidenum">
              <a:rPr lang="en-US" smtClean="0"/>
              <a:t>‹#›</a:t>
            </a:fld>
            <a:endParaRPr lang="en-US"/>
          </a:p>
        </p:txBody>
      </p:sp>
    </p:spTree>
    <p:extLst>
      <p:ext uri="{BB962C8B-B14F-4D97-AF65-F5344CB8AC3E}">
        <p14:creationId xmlns:p14="http://schemas.microsoft.com/office/powerpoint/2010/main" val="326206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1600" b="1">
                <a:solidFill>
                  <a:schemeClr val="tx1"/>
                </a:solidFill>
                <a:latin typeface="Arial" charset="0"/>
                <a:cs typeface="Arial" charset="0"/>
              </a:defRPr>
            </a:lvl1pPr>
            <a:lvl2pPr marL="742950" indent="-285750" defTabSz="903288" eaLnBrk="0" hangingPunct="0">
              <a:defRPr sz="1600" b="1">
                <a:solidFill>
                  <a:schemeClr val="tx1"/>
                </a:solidFill>
                <a:latin typeface="Arial" charset="0"/>
                <a:cs typeface="Arial" charset="0"/>
              </a:defRPr>
            </a:lvl2pPr>
            <a:lvl3pPr marL="1143000" indent="-228600" defTabSz="903288" eaLnBrk="0" hangingPunct="0">
              <a:defRPr sz="1600" b="1">
                <a:solidFill>
                  <a:schemeClr val="tx1"/>
                </a:solidFill>
                <a:latin typeface="Arial" charset="0"/>
                <a:cs typeface="Arial" charset="0"/>
              </a:defRPr>
            </a:lvl3pPr>
            <a:lvl4pPr marL="1600200" indent="-228600" defTabSz="903288" eaLnBrk="0" hangingPunct="0">
              <a:defRPr sz="1600" b="1">
                <a:solidFill>
                  <a:schemeClr val="tx1"/>
                </a:solidFill>
                <a:latin typeface="Arial" charset="0"/>
                <a:cs typeface="Arial" charset="0"/>
              </a:defRPr>
            </a:lvl4pPr>
            <a:lvl5pPr marL="2057400" indent="-228600" defTabSz="903288" eaLnBrk="0" hangingPunct="0">
              <a:defRPr sz="1600" b="1">
                <a:solidFill>
                  <a:schemeClr val="tx1"/>
                </a:solidFill>
                <a:latin typeface="Arial" charset="0"/>
                <a:cs typeface="Arial" charset="0"/>
              </a:defRPr>
            </a:lvl5pPr>
            <a:lvl6pPr marL="2514600" indent="-228600" defTabSz="903288" eaLnBrk="0" fontAlgn="base" hangingPunct="0">
              <a:spcBef>
                <a:spcPct val="0"/>
              </a:spcBef>
              <a:spcAft>
                <a:spcPct val="0"/>
              </a:spcAft>
              <a:defRPr sz="1600" b="1">
                <a:solidFill>
                  <a:schemeClr val="tx1"/>
                </a:solidFill>
                <a:latin typeface="Arial" charset="0"/>
                <a:cs typeface="Arial" charset="0"/>
              </a:defRPr>
            </a:lvl6pPr>
            <a:lvl7pPr marL="2971800" indent="-228600" defTabSz="903288" eaLnBrk="0" fontAlgn="base" hangingPunct="0">
              <a:spcBef>
                <a:spcPct val="0"/>
              </a:spcBef>
              <a:spcAft>
                <a:spcPct val="0"/>
              </a:spcAft>
              <a:defRPr sz="1600" b="1">
                <a:solidFill>
                  <a:schemeClr val="tx1"/>
                </a:solidFill>
                <a:latin typeface="Arial" charset="0"/>
                <a:cs typeface="Arial" charset="0"/>
              </a:defRPr>
            </a:lvl7pPr>
            <a:lvl8pPr marL="3429000" indent="-228600" defTabSz="903288" eaLnBrk="0" fontAlgn="base" hangingPunct="0">
              <a:spcBef>
                <a:spcPct val="0"/>
              </a:spcBef>
              <a:spcAft>
                <a:spcPct val="0"/>
              </a:spcAft>
              <a:defRPr sz="1600" b="1">
                <a:solidFill>
                  <a:schemeClr val="tx1"/>
                </a:solidFill>
                <a:latin typeface="Arial" charset="0"/>
                <a:cs typeface="Arial" charset="0"/>
              </a:defRPr>
            </a:lvl8pPr>
            <a:lvl9pPr marL="3886200" indent="-228600" defTabSz="903288" eaLnBrk="0" fontAlgn="base" hangingPunct="0">
              <a:spcBef>
                <a:spcPct val="0"/>
              </a:spcBef>
              <a:spcAft>
                <a:spcPct val="0"/>
              </a:spcAft>
              <a:defRPr sz="1600" b="1">
                <a:solidFill>
                  <a:schemeClr val="tx1"/>
                </a:solidFill>
                <a:latin typeface="Arial" charset="0"/>
                <a:cs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00DC86C0-56DD-4BA8-A40A-AF9690380841}" type="slidenum">
              <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03288"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endParaRPr>
          </a:p>
        </p:txBody>
      </p:sp>
      <p:sp>
        <p:nvSpPr>
          <p:cNvPr id="17411" name="Rectangle 7"/>
          <p:cNvSpPr txBox="1">
            <a:spLocks noGrp="1" noChangeArrowheads="1"/>
          </p:cNvSpPr>
          <p:nvPr/>
        </p:nvSpPr>
        <p:spPr bwMode="auto">
          <a:xfrm>
            <a:off x="3970339" y="8830781"/>
            <a:ext cx="3038475" cy="46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02" tIns="45201" rIns="90402" bIns="45201" anchor="b"/>
          <a:lstStyle>
            <a:lvl1pPr defTabSz="901700" eaLnBrk="0" hangingPunct="0">
              <a:defRPr sz="1600" b="1">
                <a:solidFill>
                  <a:schemeClr val="tx1"/>
                </a:solidFill>
                <a:latin typeface="Arial" charset="0"/>
                <a:cs typeface="Arial" charset="0"/>
              </a:defRPr>
            </a:lvl1pPr>
            <a:lvl2pPr marL="742950" indent="-285750" defTabSz="901700" eaLnBrk="0" hangingPunct="0">
              <a:defRPr sz="1600" b="1">
                <a:solidFill>
                  <a:schemeClr val="tx1"/>
                </a:solidFill>
                <a:latin typeface="Arial" charset="0"/>
                <a:cs typeface="Arial" charset="0"/>
              </a:defRPr>
            </a:lvl2pPr>
            <a:lvl3pPr marL="1143000" indent="-228600" defTabSz="901700" eaLnBrk="0" hangingPunct="0">
              <a:defRPr sz="1600" b="1">
                <a:solidFill>
                  <a:schemeClr val="tx1"/>
                </a:solidFill>
                <a:latin typeface="Arial" charset="0"/>
                <a:cs typeface="Arial" charset="0"/>
              </a:defRPr>
            </a:lvl3pPr>
            <a:lvl4pPr marL="1600200" indent="-228600" defTabSz="901700" eaLnBrk="0" hangingPunct="0">
              <a:defRPr sz="1600" b="1">
                <a:solidFill>
                  <a:schemeClr val="tx1"/>
                </a:solidFill>
                <a:latin typeface="Arial" charset="0"/>
                <a:cs typeface="Arial" charset="0"/>
              </a:defRPr>
            </a:lvl4pPr>
            <a:lvl5pPr marL="2057400" indent="-228600" defTabSz="901700" eaLnBrk="0" hangingPunct="0">
              <a:defRPr sz="1600" b="1">
                <a:solidFill>
                  <a:schemeClr val="tx1"/>
                </a:solidFill>
                <a:latin typeface="Arial" charset="0"/>
                <a:cs typeface="Arial" charset="0"/>
              </a:defRPr>
            </a:lvl5pPr>
            <a:lvl6pPr marL="2514600" indent="-228600" defTabSz="901700" eaLnBrk="0" fontAlgn="base" hangingPunct="0">
              <a:spcBef>
                <a:spcPct val="0"/>
              </a:spcBef>
              <a:spcAft>
                <a:spcPct val="0"/>
              </a:spcAft>
              <a:defRPr sz="1600" b="1">
                <a:solidFill>
                  <a:schemeClr val="tx1"/>
                </a:solidFill>
                <a:latin typeface="Arial" charset="0"/>
                <a:cs typeface="Arial" charset="0"/>
              </a:defRPr>
            </a:lvl6pPr>
            <a:lvl7pPr marL="2971800" indent="-228600" defTabSz="901700" eaLnBrk="0" fontAlgn="base" hangingPunct="0">
              <a:spcBef>
                <a:spcPct val="0"/>
              </a:spcBef>
              <a:spcAft>
                <a:spcPct val="0"/>
              </a:spcAft>
              <a:defRPr sz="1600" b="1">
                <a:solidFill>
                  <a:schemeClr val="tx1"/>
                </a:solidFill>
                <a:latin typeface="Arial" charset="0"/>
                <a:cs typeface="Arial" charset="0"/>
              </a:defRPr>
            </a:lvl7pPr>
            <a:lvl8pPr marL="3429000" indent="-228600" defTabSz="901700" eaLnBrk="0" fontAlgn="base" hangingPunct="0">
              <a:spcBef>
                <a:spcPct val="0"/>
              </a:spcBef>
              <a:spcAft>
                <a:spcPct val="0"/>
              </a:spcAft>
              <a:defRPr sz="1600" b="1">
                <a:solidFill>
                  <a:schemeClr val="tx1"/>
                </a:solidFill>
                <a:latin typeface="Arial" charset="0"/>
                <a:cs typeface="Arial" charset="0"/>
              </a:defRPr>
            </a:lvl8pPr>
            <a:lvl9pPr marL="3886200" indent="-228600" defTabSz="901700" eaLnBrk="0" fontAlgn="base" hangingPunct="0">
              <a:spcBef>
                <a:spcPct val="0"/>
              </a:spcBef>
              <a:spcAft>
                <a:spcPct val="0"/>
              </a:spcAft>
              <a:defRPr sz="1600" b="1">
                <a:solidFill>
                  <a:schemeClr val="tx1"/>
                </a:solidFill>
                <a:latin typeface="Arial" charset="0"/>
                <a:cs typeface="Arial"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D43CF0C2-172F-4E1D-869D-6EED6AEA7A6C}" type="slidenum">
              <a:rPr kumimoji="0" lang="en-US" sz="1200" b="1" i="0" u="none" strike="noStrike" kern="1200" cap="none" spc="0" normalizeH="0" baseline="0" noProof="0">
                <a:ln>
                  <a:noFill/>
                </a:ln>
                <a:solidFill>
                  <a:srgbClr val="000000"/>
                </a:solidFill>
                <a:effectLst/>
                <a:uLnTx/>
                <a:uFillTx/>
                <a:latin typeface="Arial" charset="0"/>
                <a:ea typeface="MS PGothic" pitchFamily="34" charset="-128"/>
                <a:cs typeface="Arial" charset="0"/>
              </a:rPr>
              <a:pPr marL="0" marR="0" lvl="0" indent="0" algn="r" defTabSz="9017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
        <p:nvSpPr>
          <p:cNvPr id="17412" name="Rectangle 2"/>
          <p:cNvSpPr>
            <a:spLocks noGrp="1" noRot="1" noChangeAspect="1" noChangeArrowheads="1" noTextEdit="1"/>
          </p:cNvSpPr>
          <p:nvPr>
            <p:ph type="sldImg"/>
          </p:nvPr>
        </p:nvSpPr>
        <p:spPr>
          <a:xfrm>
            <a:off x="407988" y="696913"/>
            <a:ext cx="6197600" cy="3486150"/>
          </a:xfrm>
          <a:ln/>
        </p:spPr>
      </p:sp>
      <p:sp>
        <p:nvSpPr>
          <p:cNvPr id="17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02" tIns="45201" rIns="90402" bIns="45201"/>
          <a:lstStyle/>
          <a:p>
            <a:pPr eaLnBrk="1" hangingPunct="1"/>
            <a:endParaRPr lang="en-US" b="1" smtClean="0"/>
          </a:p>
        </p:txBody>
      </p:sp>
    </p:spTree>
    <p:extLst>
      <p:ext uri="{BB962C8B-B14F-4D97-AF65-F5344CB8AC3E}">
        <p14:creationId xmlns:p14="http://schemas.microsoft.com/office/powerpoint/2010/main" val="112936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646B6B-64F5-4C78-93FC-D1C08337BE0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176059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46B6B-64F5-4C78-93FC-D1C08337BE0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254473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46B6B-64F5-4C78-93FC-D1C08337BE0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230832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7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19457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fontAlgn="base">
              <a:spcBef>
                <a:spcPct val="0"/>
              </a:spcBef>
              <a:spcAft>
                <a:spcPct val="0"/>
              </a:spcAft>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fontAlgn="base">
              <a:spcBef>
                <a:spcPct val="0"/>
              </a:spcBef>
              <a:spcAft>
                <a:spcPct val="0"/>
              </a:spcAft>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fontAlgn="base">
              <a:spcBef>
                <a:spcPct val="0"/>
              </a:spcBef>
              <a:spcAft>
                <a:spcPct val="0"/>
              </a:spcAft>
              <a:defRPr/>
            </a:pPr>
            <a:fld id="{DD371F03-EAF9-4FA1-9876-E3E53F473032}"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1446718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8438"/>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524000"/>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srgbClr val="FFFFFF"/>
              </a:solidFill>
            </a:endParaRPr>
          </a:p>
        </p:txBody>
      </p:sp>
      <p:sp>
        <p:nvSpPr>
          <p:cNvPr id="14" name="Slide Number Placeholder 4"/>
          <p:cNvSpPr>
            <a:spLocks noGrp="1"/>
          </p:cNvSpPr>
          <p:nvPr>
            <p:ph type="sldNum" sz="quarter" idx="11"/>
          </p:nvPr>
        </p:nvSpPr>
        <p:spPr/>
        <p:txBody>
          <a:bodyPr/>
          <a:lstStyle>
            <a:lvl1pPr>
              <a:defRPr/>
            </a:lvl1pPr>
          </a:lstStyle>
          <a:p>
            <a:pPr fontAlgn="base">
              <a:spcBef>
                <a:spcPct val="0"/>
              </a:spcBef>
              <a:spcAft>
                <a:spcPct val="0"/>
              </a:spcAft>
              <a:defRPr/>
            </a:pPr>
            <a:fld id="{ABA5A8C1-C29C-49C1-90C3-9816A6F3B8A7}"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15" name="Footer Placeholder 5"/>
          <p:cNvSpPr>
            <a:spLocks noGrp="1"/>
          </p:cNvSpPr>
          <p:nvPr>
            <p:ph type="ftr" sz="quarter" idx="12"/>
          </p:nvPr>
        </p:nvSpPr>
        <p:spPr/>
        <p:txBody>
          <a:bodyPr/>
          <a:lstStyle>
            <a:lvl1pPr>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590610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6" name="Slide Number Placeholder 4"/>
          <p:cNvSpPr>
            <a:spLocks noGrp="1"/>
          </p:cNvSpPr>
          <p:nvPr>
            <p:ph type="sldNum" sz="quarter" idx="11"/>
          </p:nvPr>
        </p:nvSpPr>
        <p:spPr>
          <a:ln/>
        </p:spPr>
        <p:txBody>
          <a:bodyPr/>
          <a:lstStyle>
            <a:lvl1pPr>
              <a:defRPr/>
            </a:lvl1pPr>
          </a:lstStyle>
          <a:p>
            <a:pPr fontAlgn="base">
              <a:spcBef>
                <a:spcPct val="0"/>
              </a:spcBef>
              <a:spcAft>
                <a:spcPct val="0"/>
              </a:spcAft>
              <a:defRPr/>
            </a:pPr>
            <a:fld id="{115F0E78-E24C-4FA7-83E2-A434678C6762}"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7" name="Footer Placeholder 5"/>
          <p:cNvSpPr>
            <a:spLocks noGrp="1"/>
          </p:cNvSpPr>
          <p:nvPr>
            <p:ph type="ftr" sz="quarter" idx="12"/>
          </p:nvPr>
        </p:nvSpPr>
        <p:spPr>
          <a:ln/>
        </p:spPr>
        <p:txBody>
          <a:bodyPr/>
          <a:lstStyle>
            <a:lvl1pPr>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55316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3" name="Slide Number Placeholder 4"/>
          <p:cNvSpPr>
            <a:spLocks noGrp="1"/>
          </p:cNvSpPr>
          <p:nvPr>
            <p:ph type="sldNum" sz="quarter" idx="11"/>
          </p:nvPr>
        </p:nvSpPr>
        <p:spPr>
          <a:ln/>
        </p:spPr>
        <p:txBody>
          <a:bodyPr/>
          <a:lstStyle>
            <a:lvl1pPr>
              <a:defRPr/>
            </a:lvl1pPr>
          </a:lstStyle>
          <a:p>
            <a:pPr fontAlgn="base">
              <a:spcBef>
                <a:spcPct val="0"/>
              </a:spcBef>
              <a:spcAft>
                <a:spcPct val="0"/>
              </a:spcAft>
              <a:defRPr/>
            </a:pPr>
            <a:fld id="{F21B6F14-575B-4254-A9E8-17520F944C16}"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4" name="Footer Placeholder 5"/>
          <p:cNvSpPr>
            <a:spLocks noGrp="1"/>
          </p:cNvSpPr>
          <p:nvPr>
            <p:ph type="ftr" sz="quarter" idx="12"/>
          </p:nvPr>
        </p:nvSpPr>
        <p:spPr>
          <a:ln/>
        </p:spPr>
        <p:txBody>
          <a:bodyPr/>
          <a:lstStyle>
            <a:lvl1pPr>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86366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5" name="Slide Number Placeholder 4"/>
          <p:cNvSpPr>
            <a:spLocks noGrp="1"/>
          </p:cNvSpPr>
          <p:nvPr>
            <p:ph type="sldNum" sz="quarter" idx="11"/>
          </p:nvPr>
        </p:nvSpPr>
        <p:spPr>
          <a:ln/>
        </p:spPr>
        <p:txBody>
          <a:bodyPr/>
          <a:lstStyle>
            <a:lvl1pPr>
              <a:defRPr/>
            </a:lvl1pPr>
          </a:lstStyle>
          <a:p>
            <a:pPr fontAlgn="base">
              <a:spcBef>
                <a:spcPct val="0"/>
              </a:spcBef>
              <a:spcAft>
                <a:spcPct val="0"/>
              </a:spcAft>
              <a:defRPr/>
            </a:pPr>
            <a:fld id="{448BF2BD-DAE2-4748-BCC9-12EA5F1B05BF}"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6" name="Footer Placeholder 5"/>
          <p:cNvSpPr>
            <a:spLocks noGrp="1"/>
          </p:cNvSpPr>
          <p:nvPr>
            <p:ph type="ftr" sz="quarter" idx="12"/>
          </p:nvPr>
        </p:nvSpPr>
        <p:spPr>
          <a:ln/>
        </p:spPr>
        <p:txBody>
          <a:bodyPr/>
          <a:lstStyle>
            <a:lvl1pPr>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16547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46B6B-64F5-4C78-93FC-D1C08337BE0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281685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646B6B-64F5-4C78-93FC-D1C08337BE05}"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305240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46B6B-64F5-4C78-93FC-D1C08337BE05}"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287885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46B6B-64F5-4C78-93FC-D1C08337BE05}"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292289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46B6B-64F5-4C78-93FC-D1C08337BE05}"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367424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46B6B-64F5-4C78-93FC-D1C08337BE05}"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120722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646B6B-64F5-4C78-93FC-D1C08337BE05}"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95976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646B6B-64F5-4C78-93FC-D1C08337BE05}"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18188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46B6B-64F5-4C78-93FC-D1C08337BE05}" type="datetimeFigureOut">
              <a:rPr lang="en-US" smtClean="0"/>
              <a:t>9/5/2018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B70BC-DE9B-49F6-B5AA-30748CD7FF14}" type="slidenum">
              <a:rPr lang="en-US" smtClean="0"/>
              <a:t>‹#›</a:t>
            </a:fld>
            <a:endParaRPr lang="en-US"/>
          </a:p>
        </p:txBody>
      </p:sp>
    </p:spTree>
    <p:extLst>
      <p:ext uri="{BB962C8B-B14F-4D97-AF65-F5344CB8AC3E}">
        <p14:creationId xmlns:p14="http://schemas.microsoft.com/office/powerpoint/2010/main" val="285145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4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355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Date Placeholder 3"/>
          <p:cNvSpPr>
            <a:spLocks noGrp="1"/>
          </p:cNvSpPr>
          <p:nvPr>
            <p:ph type="dt" sz="half" idx="2"/>
          </p:nvPr>
        </p:nvSpPr>
        <p:spPr bwMode="auto">
          <a:xfrm>
            <a:off x="609600" y="6175375"/>
            <a:ext cx="28448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pitchFamily="-106" charset="-128"/>
                <a:cs typeface="+mn-cs"/>
              </a:defRPr>
            </a:lvl1pPr>
          </a:lstStyle>
          <a:p>
            <a:pPr fontAlgn="base">
              <a:spcBef>
                <a:spcPct val="0"/>
              </a:spcBef>
              <a:spcAft>
                <a:spcPct val="0"/>
              </a:spcAft>
              <a:defRPr/>
            </a:pPr>
            <a:endParaRPr lang="en-US">
              <a:solidFill>
                <a:srgbClr val="FFFFFF"/>
              </a:solidFill>
            </a:endParaRPr>
          </a:p>
        </p:txBody>
      </p:sp>
      <p:sp>
        <p:nvSpPr>
          <p:cNvPr id="17" name="Slide Number Placeholder 4"/>
          <p:cNvSpPr>
            <a:spLocks noGrp="1"/>
          </p:cNvSpPr>
          <p:nvPr>
            <p:ph type="sldNum" sz="quarter" idx="4"/>
          </p:nvPr>
        </p:nvSpPr>
        <p:spPr bwMode="auto">
          <a:xfrm>
            <a:off x="8737600" y="6172200"/>
            <a:ext cx="28448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charset="0"/>
                <a:ea typeface="ＭＳ Ｐゴシック" charset="-128"/>
                <a:cs typeface="Arial" charset="0"/>
              </a:defRPr>
            </a:lvl1pPr>
          </a:lstStyle>
          <a:p>
            <a:pPr fontAlgn="base">
              <a:spcBef>
                <a:spcPct val="0"/>
              </a:spcBef>
              <a:spcAft>
                <a:spcPct val="0"/>
              </a:spcAft>
              <a:defRPr/>
            </a:pPr>
            <a:fld id="{413ADE07-3300-431E-8DD6-E8E48FB59A24}"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18" name="Footer Placeholder 5"/>
          <p:cNvSpPr>
            <a:spLocks noGrp="1"/>
          </p:cNvSpPr>
          <p:nvPr>
            <p:ph type="ftr" sz="quarter" idx="3"/>
          </p:nvPr>
        </p:nvSpPr>
        <p:spPr bwMode="auto">
          <a:xfrm>
            <a:off x="4165600" y="6172200"/>
            <a:ext cx="38608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200" b="0">
                <a:latin typeface="Arial" charset="0"/>
                <a:ea typeface="ＭＳ Ｐゴシック" pitchFamily="-106" charset="-128"/>
                <a:cs typeface="+mn-cs"/>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68616476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charset="0"/>
          <a:ea typeface="MS PGothic" pitchFamily="34" charset="-128"/>
          <a:cs typeface="ＭＳ Ｐゴシック"/>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Arial" charset="0"/>
          <a:ea typeface="MS PGothic" pitchFamily="34" charset="-128"/>
          <a:cs typeface="ＭＳ Ｐゴシック"/>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Arial" charset="0"/>
          <a:ea typeface="MS PGothic" pitchFamily="34" charset="-128"/>
          <a:cs typeface="ＭＳ Ｐゴシック"/>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Arial" charset="0"/>
          <a:ea typeface="MS PGothic" pitchFamily="34" charset="-128"/>
          <a:cs typeface="ＭＳ Ｐゴシック"/>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charset="0"/>
          <a:ea typeface="MS PGothic" pitchFamily="34" charset="-128"/>
          <a:cs typeface="ＭＳ Ｐゴシック"/>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Putting </a:t>
            </a:r>
            <a:r>
              <a:rPr lang="en-US" dirty="0" smtClean="0"/>
              <a:t>it all </a:t>
            </a:r>
            <a:r>
              <a:rPr lang="en-US" dirty="0" smtClean="0"/>
              <a:t>together</a:t>
            </a:r>
            <a:endParaRPr lang="en-US" dirty="0"/>
          </a:p>
        </p:txBody>
      </p:sp>
      <p:sp>
        <p:nvSpPr>
          <p:cNvPr id="3" name="Subtitle 2"/>
          <p:cNvSpPr>
            <a:spLocks noGrp="1"/>
          </p:cNvSpPr>
          <p:nvPr>
            <p:ph type="subTitle" idx="1"/>
          </p:nvPr>
        </p:nvSpPr>
        <p:spPr/>
        <p:txBody>
          <a:bodyPr>
            <a:normAutofit/>
          </a:bodyPr>
          <a:lstStyle/>
          <a:p>
            <a:r>
              <a:rPr lang="en-US" dirty="0" smtClean="0"/>
              <a:t>Ray Townsend</a:t>
            </a:r>
          </a:p>
          <a:p>
            <a:r>
              <a:rPr lang="en-US" dirty="0" smtClean="0"/>
              <a:t>September 06 2018</a:t>
            </a:r>
            <a:endParaRPr lang="en-US" dirty="0" smtClean="0"/>
          </a:p>
          <a:p>
            <a:r>
              <a:rPr lang="en-US" dirty="0" smtClean="0"/>
              <a:t>11:30 - Noon</a:t>
            </a:r>
            <a:endParaRPr lang="en-US" dirty="0" smtClean="0"/>
          </a:p>
          <a:p>
            <a:endParaRPr lang="en-US" dirty="0"/>
          </a:p>
        </p:txBody>
      </p:sp>
    </p:spTree>
    <p:extLst>
      <p:ext uri="{BB962C8B-B14F-4D97-AF65-F5344CB8AC3E}">
        <p14:creationId xmlns:p14="http://schemas.microsoft.com/office/powerpoint/2010/main" val="2240894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023" y="158284"/>
            <a:ext cx="6681507" cy="6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660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en-US" altLang="en-US" smtClean="0"/>
              <a:t>Onward</a:t>
            </a:r>
          </a:p>
        </p:txBody>
      </p:sp>
      <p:sp>
        <p:nvSpPr>
          <p:cNvPr id="53251" name="Content Placeholder 2"/>
          <p:cNvSpPr>
            <a:spLocks noGrp="1" noChangeArrowheads="1"/>
          </p:cNvSpPr>
          <p:nvPr>
            <p:ph idx="1"/>
          </p:nvPr>
        </p:nvSpPr>
        <p:spPr>
          <a:xfrm>
            <a:off x="2693615" y="1676681"/>
            <a:ext cx="7544360" cy="4710672"/>
          </a:xfrm>
        </p:spPr>
        <p:txBody>
          <a:bodyPr/>
          <a:lstStyle/>
          <a:p>
            <a:r>
              <a:rPr lang="en-US" altLang="en-US" sz="2471"/>
              <a:t>This strongly suggested these mutations were gain-offunction mutations. We thought the likelihood that we would find a gain-of-function mutation in the Dallas Heart Study was very low, given the size of the population. So we looked for loss-of-function mutations and predicted that the phenotype would be just the opposite: very low LDL cholesterol levels. We went to our population and sequenced the coding regions of PCSK9 in the individuals with the lowest LDL levels and hit pay dirt right away when we found a nonsense mutation.</a:t>
            </a:r>
          </a:p>
        </p:txBody>
      </p:sp>
    </p:spTree>
    <p:extLst>
      <p:ext uri="{BB962C8B-B14F-4D97-AF65-F5344CB8AC3E}">
        <p14:creationId xmlns:p14="http://schemas.microsoft.com/office/powerpoint/2010/main" val="3782315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p:txBody>
          <a:bodyPr/>
          <a:lstStyle/>
          <a:p>
            <a:r>
              <a:rPr lang="en-US" altLang="en-US" smtClean="0"/>
              <a:t>Reward</a:t>
            </a:r>
          </a:p>
        </p:txBody>
      </p:sp>
      <p:sp>
        <p:nvSpPr>
          <p:cNvPr id="54275" name="Content Placeholder 2"/>
          <p:cNvSpPr>
            <a:spLocks noGrp="1" noChangeArrowheads="1"/>
          </p:cNvSpPr>
          <p:nvPr>
            <p:ph idx="1"/>
          </p:nvPr>
        </p:nvSpPr>
        <p:spPr/>
        <p:txBody>
          <a:bodyPr/>
          <a:lstStyle/>
          <a:p>
            <a:r>
              <a:rPr lang="en-US" altLang="en-US" sz="2471"/>
              <a:t>We found our first and then a second nonsense mutation in the African-Americans. We took those two mutations, assayed the whole group of African-Americans, and one out of every 50 had a nonsense mutation. When we looked, the LDL levels were reduced by about 40% in the 33 people we identified with a nonsense mutation compared to the ones who didn’t have the nonsense mutation.</a:t>
            </a:r>
          </a:p>
        </p:txBody>
      </p:sp>
    </p:spTree>
    <p:extLst>
      <p:ext uri="{BB962C8B-B14F-4D97-AF65-F5344CB8AC3E}">
        <p14:creationId xmlns:p14="http://schemas.microsoft.com/office/powerpoint/2010/main" val="3969662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471" y="201706"/>
            <a:ext cx="8875059" cy="167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353" y="336176"/>
            <a:ext cx="4462743" cy="601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5"/>
          <p:cNvSpPr txBox="1">
            <a:spLocks noChangeArrowheads="1"/>
          </p:cNvSpPr>
          <p:nvPr/>
        </p:nvSpPr>
        <p:spPr bwMode="auto">
          <a:xfrm>
            <a:off x="2958852" y="2958353"/>
            <a:ext cx="1544013" cy="139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a:r>
              <a:rPr lang="en-US" altLang="en-US" sz="2118" b="1"/>
              <a:t>Nat Genetics</a:t>
            </a:r>
          </a:p>
          <a:p>
            <a:pPr algn="ctr"/>
            <a:r>
              <a:rPr lang="en-US" altLang="en-US" sz="2118" b="1"/>
              <a:t>2005;</a:t>
            </a:r>
          </a:p>
          <a:p>
            <a:pPr algn="ctr"/>
            <a:r>
              <a:rPr lang="en-US" altLang="en-US" sz="2118" b="1"/>
              <a:t>37:</a:t>
            </a:r>
          </a:p>
          <a:p>
            <a:pPr algn="ctr"/>
            <a:r>
              <a:rPr lang="en-US" altLang="en-US" sz="2118" b="1"/>
              <a:t>161-165</a:t>
            </a:r>
          </a:p>
        </p:txBody>
      </p:sp>
    </p:spTree>
    <p:extLst>
      <p:ext uri="{BB962C8B-B14F-4D97-AF65-F5344CB8AC3E}">
        <p14:creationId xmlns:p14="http://schemas.microsoft.com/office/powerpoint/2010/main" val="1909361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530" y="67236"/>
            <a:ext cx="7874934" cy="347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p:cNvSpPr txBox="1">
            <a:spLocks noChangeArrowheads="1"/>
          </p:cNvSpPr>
          <p:nvPr/>
        </p:nvSpPr>
        <p:spPr bwMode="auto">
          <a:xfrm>
            <a:off x="3339353" y="4840942"/>
            <a:ext cx="5522666"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r>
              <a:rPr lang="pt-BR" altLang="en-US" sz="2471" b="1"/>
              <a:t>N Engl J Med  2006 Mar 23;354(12):1264-72.</a:t>
            </a:r>
            <a:endParaRPr lang="en-US" altLang="en-US" sz="2471" b="1"/>
          </a:p>
        </p:txBody>
      </p:sp>
    </p:spTree>
    <p:extLst>
      <p:ext uri="{BB962C8B-B14F-4D97-AF65-F5344CB8AC3E}">
        <p14:creationId xmlns:p14="http://schemas.microsoft.com/office/powerpoint/2010/main" val="3807307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166" y="176493"/>
            <a:ext cx="8513669" cy="650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909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471" y="913280"/>
            <a:ext cx="8875059" cy="503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866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Example</a:t>
            </a:r>
            <a:endParaRPr lang="en-US" dirty="0"/>
          </a:p>
        </p:txBody>
      </p:sp>
      <p:sp>
        <p:nvSpPr>
          <p:cNvPr id="3" name="Content Placeholder 2"/>
          <p:cNvSpPr>
            <a:spLocks noGrp="1"/>
          </p:cNvSpPr>
          <p:nvPr>
            <p:ph idx="1"/>
          </p:nvPr>
        </p:nvSpPr>
        <p:spPr/>
        <p:txBody>
          <a:bodyPr/>
          <a:lstStyle/>
          <a:p>
            <a:r>
              <a:rPr lang="en-US" dirty="0" smtClean="0"/>
              <a:t>Issue (c. 2003): what do we know that is a risk factor for CKD progression?</a:t>
            </a:r>
          </a:p>
          <a:p>
            <a:endParaRPr lang="en-US" dirty="0" smtClean="0"/>
          </a:p>
          <a:p>
            <a:r>
              <a:rPr lang="en-US" b="1" i="1" dirty="0" smtClean="0"/>
              <a:t>Background</a:t>
            </a:r>
            <a:r>
              <a:rPr lang="en-US" dirty="0" smtClean="0"/>
              <a:t> – by 2003 there were dozens of CV risk factors known, courtesy of Framingham and other longitudinal observation studies in US and elsewhere</a:t>
            </a:r>
            <a:endParaRPr lang="en-US" dirty="0"/>
          </a:p>
        </p:txBody>
      </p:sp>
    </p:spTree>
    <p:extLst>
      <p:ext uri="{BB962C8B-B14F-4D97-AF65-F5344CB8AC3E}">
        <p14:creationId xmlns:p14="http://schemas.microsoft.com/office/powerpoint/2010/main" val="301893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a:t>
            </a:r>
            <a:r>
              <a:rPr lang="en-US" u="sng" dirty="0" smtClean="0"/>
              <a:t>Observation</a:t>
            </a:r>
            <a:r>
              <a:rPr lang="en-US" dirty="0" smtClean="0"/>
              <a:t>)</a:t>
            </a:r>
            <a:endParaRPr lang="en-US" dirty="0"/>
          </a:p>
        </p:txBody>
      </p:sp>
      <p:sp>
        <p:nvSpPr>
          <p:cNvPr id="3" name="Content Placeholder 2"/>
          <p:cNvSpPr>
            <a:spLocks noGrp="1"/>
          </p:cNvSpPr>
          <p:nvPr>
            <p:ph idx="1"/>
          </p:nvPr>
        </p:nvSpPr>
        <p:spPr>
          <a:xfrm>
            <a:off x="838200" y="1825625"/>
            <a:ext cx="10515600" cy="713689"/>
          </a:xfrm>
        </p:spPr>
        <p:txBody>
          <a:bodyPr/>
          <a:lstStyle/>
          <a:p>
            <a:r>
              <a:rPr lang="en-US" dirty="0" smtClean="0"/>
              <a:t>Blood pressure, proteinuria and diabetes</a:t>
            </a:r>
            <a:endParaRPr lang="en-US" dirty="0"/>
          </a:p>
        </p:txBody>
      </p:sp>
    </p:spTree>
    <p:extLst>
      <p:ext uri="{BB962C8B-B14F-4D97-AF65-F5344CB8AC3E}">
        <p14:creationId xmlns:p14="http://schemas.microsoft.com/office/powerpoint/2010/main" val="395829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proceed with my idea?</a:t>
            </a:r>
            <a:endParaRPr lang="en-US" dirty="0"/>
          </a:p>
        </p:txBody>
      </p:sp>
      <p:sp>
        <p:nvSpPr>
          <p:cNvPr id="3" name="Content Placeholder 2"/>
          <p:cNvSpPr>
            <a:spLocks noGrp="1"/>
          </p:cNvSpPr>
          <p:nvPr>
            <p:ph idx="1"/>
          </p:nvPr>
        </p:nvSpPr>
        <p:spPr>
          <a:xfrm>
            <a:off x="838200" y="1825625"/>
            <a:ext cx="10515600" cy="2740197"/>
          </a:xfrm>
        </p:spPr>
        <p:txBody>
          <a:bodyPr/>
          <a:lstStyle/>
          <a:p>
            <a:r>
              <a:rPr lang="en-US" dirty="0" smtClean="0"/>
              <a:t>Who does it interest?</a:t>
            </a:r>
          </a:p>
          <a:p>
            <a:endParaRPr lang="en-US" dirty="0"/>
          </a:p>
          <a:p>
            <a:r>
              <a:rPr lang="en-US" dirty="0" smtClean="0"/>
              <a:t>How big a picture are you trying to paint?</a:t>
            </a:r>
          </a:p>
          <a:p>
            <a:endParaRPr lang="en-US" dirty="0"/>
          </a:p>
          <a:p>
            <a:r>
              <a:rPr lang="en-US" dirty="0" smtClean="0"/>
              <a:t>How focused is your idea?</a:t>
            </a:r>
            <a:endParaRPr lang="en-US" dirty="0"/>
          </a:p>
        </p:txBody>
      </p:sp>
    </p:spTree>
    <p:extLst>
      <p:ext uri="{BB962C8B-B14F-4D97-AF65-F5344CB8AC3E}">
        <p14:creationId xmlns:p14="http://schemas.microsoft.com/office/powerpoint/2010/main" val="529382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examples to follow</a:t>
            </a:r>
            <a:endParaRPr lang="en-US" dirty="0"/>
          </a:p>
        </p:txBody>
      </p:sp>
      <p:sp>
        <p:nvSpPr>
          <p:cNvPr id="3" name="Content Placeholder 2"/>
          <p:cNvSpPr>
            <a:spLocks noGrp="1"/>
          </p:cNvSpPr>
          <p:nvPr>
            <p:ph idx="1"/>
          </p:nvPr>
        </p:nvSpPr>
        <p:spPr>
          <a:xfrm>
            <a:off x="838200" y="1825625"/>
            <a:ext cx="10515600" cy="2012950"/>
          </a:xfrm>
        </p:spPr>
        <p:txBody>
          <a:bodyPr/>
          <a:lstStyle/>
          <a:p>
            <a:r>
              <a:rPr lang="en-US" dirty="0" smtClean="0"/>
              <a:t>One to illustrate a recent case of translational research success</a:t>
            </a:r>
          </a:p>
          <a:p>
            <a:endParaRPr lang="en-US" dirty="0"/>
          </a:p>
          <a:p>
            <a:r>
              <a:rPr lang="en-US" dirty="0" smtClean="0"/>
              <a:t>One to illustrate the steps involved in emulating the first case</a:t>
            </a:r>
            <a:endParaRPr lang="en-US" dirty="0"/>
          </a:p>
        </p:txBody>
      </p:sp>
    </p:spTree>
    <p:extLst>
      <p:ext uri="{BB962C8B-B14F-4D97-AF65-F5344CB8AC3E}">
        <p14:creationId xmlns:p14="http://schemas.microsoft.com/office/powerpoint/2010/main" val="3461410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 have no prelim data</a:t>
            </a:r>
            <a:endParaRPr lang="en-US" dirty="0"/>
          </a:p>
        </p:txBody>
      </p:sp>
      <p:sp>
        <p:nvSpPr>
          <p:cNvPr id="3" name="Content Placeholder 2"/>
          <p:cNvSpPr>
            <a:spLocks noGrp="1"/>
          </p:cNvSpPr>
          <p:nvPr>
            <p:ph idx="1"/>
          </p:nvPr>
        </p:nvSpPr>
        <p:spPr/>
        <p:txBody>
          <a:bodyPr/>
          <a:lstStyle/>
          <a:p>
            <a:r>
              <a:rPr lang="en-US" dirty="0" smtClean="0"/>
              <a:t>So, get some</a:t>
            </a:r>
          </a:p>
          <a:p>
            <a:r>
              <a:rPr lang="en-US" dirty="0" smtClean="0"/>
              <a:t>Called a colleague in Internal Medicine</a:t>
            </a:r>
          </a:p>
          <a:p>
            <a:r>
              <a:rPr lang="en-US" dirty="0" smtClean="0"/>
              <a:t>“Colleague” says I, “if I can identify 40 of your patients with CKD, would it be OK if I conducted a mock recruitment effort to see if they would be willing to participate in a long term observational study of CKD?”</a:t>
            </a:r>
          </a:p>
          <a:p>
            <a:r>
              <a:rPr lang="en-US" dirty="0" smtClean="0"/>
              <a:t>Response: “Sure, knock yourself out…”</a:t>
            </a:r>
            <a:endParaRPr lang="en-US" dirty="0"/>
          </a:p>
        </p:txBody>
      </p:sp>
    </p:spTree>
    <p:extLst>
      <p:ext uri="{BB962C8B-B14F-4D97-AF65-F5344CB8AC3E}">
        <p14:creationId xmlns:p14="http://schemas.microsoft.com/office/powerpoint/2010/main" val="8142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1  (Tenacity)</a:t>
            </a:r>
            <a:endParaRPr lang="en-US" dirty="0"/>
          </a:p>
        </p:txBody>
      </p:sp>
      <p:sp>
        <p:nvSpPr>
          <p:cNvPr id="3" name="Content Placeholder 2"/>
          <p:cNvSpPr>
            <a:spLocks noGrp="1"/>
          </p:cNvSpPr>
          <p:nvPr>
            <p:ph idx="1"/>
          </p:nvPr>
        </p:nvSpPr>
        <p:spPr/>
        <p:txBody>
          <a:bodyPr/>
          <a:lstStyle/>
          <a:p>
            <a:r>
              <a:rPr lang="en-US" dirty="0" smtClean="0"/>
              <a:t>IRB approval – expedited (Less than minimal risk)</a:t>
            </a:r>
          </a:p>
          <a:p>
            <a:r>
              <a:rPr lang="en-US" dirty="0" smtClean="0"/>
              <a:t>Drafted a participant letter, offered opportunity to decline participation</a:t>
            </a:r>
          </a:p>
          <a:p>
            <a:r>
              <a:rPr lang="en-US" dirty="0" smtClean="0"/>
              <a:t>Follow up by phone</a:t>
            </a:r>
          </a:p>
          <a:p>
            <a:endParaRPr lang="en-US" dirty="0" smtClean="0"/>
          </a:p>
          <a:p>
            <a:r>
              <a:rPr lang="en-US" dirty="0" smtClean="0"/>
              <a:t>Spiel</a:t>
            </a:r>
          </a:p>
          <a:p>
            <a:endParaRPr lang="en-US" dirty="0" smtClean="0"/>
          </a:p>
          <a:p>
            <a:r>
              <a:rPr lang="en-US" dirty="0" smtClean="0"/>
              <a:t>Survey says ---</a:t>
            </a:r>
            <a:endParaRPr lang="en-US" dirty="0"/>
          </a:p>
        </p:txBody>
      </p:sp>
    </p:spTree>
    <p:extLst>
      <p:ext uri="{BB962C8B-B14F-4D97-AF65-F5344CB8AC3E}">
        <p14:creationId xmlns:p14="http://schemas.microsoft.com/office/powerpoint/2010/main" val="536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Step 1</a:t>
            </a:r>
            <a:endParaRPr lang="en-US" dirty="0"/>
          </a:p>
        </p:txBody>
      </p:sp>
      <p:sp>
        <p:nvSpPr>
          <p:cNvPr id="3" name="Content Placeholder 2"/>
          <p:cNvSpPr>
            <a:spLocks noGrp="1"/>
          </p:cNvSpPr>
          <p:nvPr>
            <p:ph idx="1"/>
          </p:nvPr>
        </p:nvSpPr>
        <p:spPr>
          <a:xfrm>
            <a:off x="838200" y="1825625"/>
            <a:ext cx="10515600" cy="1726943"/>
          </a:xfrm>
        </p:spPr>
        <p:txBody>
          <a:bodyPr/>
          <a:lstStyle/>
          <a:p>
            <a:r>
              <a:rPr lang="en-US" dirty="0" smtClean="0"/>
              <a:t>24 of 40 contacted said they were not planning to leave the area in the next 5 years, </a:t>
            </a:r>
            <a:r>
              <a:rPr lang="en-US" i="1" u="sng" dirty="0"/>
              <a:t>and</a:t>
            </a:r>
            <a:r>
              <a:rPr lang="en-US" dirty="0" smtClean="0"/>
              <a:t> indicated they would be willing to enroll in a kidney observation study (with the understanding, which was true, that their PCP was in favor of this)</a:t>
            </a:r>
            <a:endParaRPr lang="en-US" dirty="0"/>
          </a:p>
        </p:txBody>
      </p:sp>
    </p:spTree>
    <p:extLst>
      <p:ext uri="{BB962C8B-B14F-4D97-AF65-F5344CB8AC3E}">
        <p14:creationId xmlns:p14="http://schemas.microsoft.com/office/powerpoint/2010/main" val="411593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2  (</a:t>
            </a:r>
            <a:r>
              <a:rPr lang="en-US" u="sng" dirty="0" smtClean="0"/>
              <a:t>TEAMWORK</a:t>
            </a:r>
            <a:r>
              <a:rPr lang="en-US" dirty="0" smtClean="0"/>
              <a:t>)</a:t>
            </a:r>
            <a:endParaRPr lang="en-US" dirty="0"/>
          </a:p>
        </p:txBody>
      </p:sp>
      <p:sp>
        <p:nvSpPr>
          <p:cNvPr id="3" name="Content Placeholder 2"/>
          <p:cNvSpPr>
            <a:spLocks noGrp="1"/>
          </p:cNvSpPr>
          <p:nvPr>
            <p:ph idx="1"/>
          </p:nvPr>
        </p:nvSpPr>
        <p:spPr>
          <a:xfrm>
            <a:off x="838200" y="1825625"/>
            <a:ext cx="10515600" cy="4298950"/>
          </a:xfrm>
        </p:spPr>
        <p:txBody>
          <a:bodyPr>
            <a:normAutofit/>
          </a:bodyPr>
          <a:lstStyle/>
          <a:p>
            <a:r>
              <a:rPr lang="en-US" dirty="0" smtClean="0"/>
              <a:t>So how many more patients with CKD are there in the UPHS?</a:t>
            </a:r>
          </a:p>
          <a:p>
            <a:endParaRPr lang="en-US" dirty="0" smtClean="0"/>
          </a:p>
          <a:p>
            <a:r>
              <a:rPr lang="en-US" dirty="0" smtClean="0"/>
              <a:t>Used the resources I mentioned earlier this morning and it …</a:t>
            </a:r>
            <a:endParaRPr lang="en-US" dirty="0" smtClean="0"/>
          </a:p>
          <a:p>
            <a:endParaRPr lang="en-US" dirty="0" smtClean="0"/>
          </a:p>
          <a:p>
            <a:r>
              <a:rPr lang="en-US" dirty="0" smtClean="0"/>
              <a:t>Turns out the answer is </a:t>
            </a:r>
            <a:r>
              <a:rPr lang="en-US" dirty="0" smtClean="0"/>
              <a:t>&gt;6,000</a:t>
            </a:r>
            <a:endParaRPr lang="en-US" dirty="0" smtClean="0"/>
          </a:p>
          <a:p>
            <a:endParaRPr lang="en-US" dirty="0"/>
          </a:p>
          <a:p>
            <a:r>
              <a:rPr lang="en-US" dirty="0" smtClean="0"/>
              <a:t>Even at half the efficiency seen in the pilot study, this is a lot of potential research study participants</a:t>
            </a:r>
            <a:endParaRPr lang="en-US" dirty="0"/>
          </a:p>
        </p:txBody>
      </p:sp>
    </p:spTree>
    <p:extLst>
      <p:ext uri="{BB962C8B-B14F-4D97-AF65-F5344CB8AC3E}">
        <p14:creationId xmlns:p14="http://schemas.microsoft.com/office/powerpoint/2010/main" val="790566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Draft the aims</a:t>
            </a:r>
            <a:endParaRPr lang="en-US" dirty="0"/>
          </a:p>
        </p:txBody>
      </p:sp>
      <p:sp>
        <p:nvSpPr>
          <p:cNvPr id="3" name="Content Placeholder 2"/>
          <p:cNvSpPr>
            <a:spLocks noGrp="1"/>
          </p:cNvSpPr>
          <p:nvPr>
            <p:ph idx="1"/>
          </p:nvPr>
        </p:nvSpPr>
        <p:spPr>
          <a:xfrm>
            <a:off x="838200" y="1825625"/>
            <a:ext cx="10515600" cy="3351856"/>
          </a:xfrm>
        </p:spPr>
        <p:txBody>
          <a:bodyPr/>
          <a:lstStyle/>
          <a:p>
            <a:r>
              <a:rPr lang="en-US" dirty="0" smtClean="0"/>
              <a:t>If you have an FOA read it carefully</a:t>
            </a:r>
          </a:p>
          <a:p>
            <a:r>
              <a:rPr lang="en-US" dirty="0" smtClean="0"/>
              <a:t>If you are going for a new grant (R type is common) then you develop them on your own</a:t>
            </a:r>
          </a:p>
          <a:p>
            <a:endParaRPr lang="en-US" dirty="0"/>
          </a:p>
          <a:p>
            <a:r>
              <a:rPr lang="en-US" dirty="0" smtClean="0"/>
              <a:t>The format is a bit unstructured in that you have one page to present your rationale and your aims/hypothesis (or hypotheses)</a:t>
            </a:r>
            <a:endParaRPr lang="en-US" dirty="0"/>
          </a:p>
        </p:txBody>
      </p:sp>
    </p:spTree>
    <p:extLst>
      <p:ext uri="{BB962C8B-B14F-4D97-AF65-F5344CB8AC3E}">
        <p14:creationId xmlns:p14="http://schemas.microsoft.com/office/powerpoint/2010/main" val="1686195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t>
            </a:r>
            <a:r>
              <a:rPr lang="en-US" dirty="0" smtClean="0"/>
              <a:t>Example (To ARMS!)</a:t>
            </a:r>
            <a:endParaRPr lang="en-US" dirty="0"/>
          </a:p>
        </p:txBody>
      </p:sp>
      <p:pic>
        <p:nvPicPr>
          <p:cNvPr id="4" name="Picture 3"/>
          <p:cNvPicPr>
            <a:picLocks noChangeAspect="1"/>
          </p:cNvPicPr>
          <p:nvPr/>
        </p:nvPicPr>
        <p:blipFill rotWithShape="1">
          <a:blip r:embed="rId2"/>
          <a:srcRect t="1955"/>
          <a:stretch/>
        </p:blipFill>
        <p:spPr>
          <a:xfrm>
            <a:off x="834339" y="2026508"/>
            <a:ext cx="10350934" cy="4182762"/>
          </a:xfrm>
          <a:prstGeom prst="rect">
            <a:avLst/>
          </a:prstGeom>
        </p:spPr>
      </p:pic>
    </p:spTree>
    <p:extLst>
      <p:ext uri="{BB962C8B-B14F-4D97-AF65-F5344CB8AC3E}">
        <p14:creationId xmlns:p14="http://schemas.microsoft.com/office/powerpoint/2010/main" val="746949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the research strategy</a:t>
            </a:r>
            <a:endParaRPr lang="en-US" dirty="0"/>
          </a:p>
        </p:txBody>
      </p:sp>
      <p:sp>
        <p:nvSpPr>
          <p:cNvPr id="3" name="Content Placeholder 2"/>
          <p:cNvSpPr>
            <a:spLocks noGrp="1"/>
          </p:cNvSpPr>
          <p:nvPr>
            <p:ph idx="1"/>
          </p:nvPr>
        </p:nvSpPr>
        <p:spPr>
          <a:xfrm>
            <a:off x="838200" y="1825625"/>
            <a:ext cx="10515600" cy="2826694"/>
          </a:xfrm>
        </p:spPr>
        <p:txBody>
          <a:bodyPr/>
          <a:lstStyle/>
          <a:p>
            <a:r>
              <a:rPr lang="en-US" dirty="0" smtClean="0"/>
              <a:t>Draw it when possible</a:t>
            </a:r>
          </a:p>
          <a:p>
            <a:endParaRPr lang="en-US" dirty="0"/>
          </a:p>
          <a:p>
            <a:r>
              <a:rPr lang="en-US" dirty="0" smtClean="0"/>
              <a:t>Go a little overboard, easier to delete than to add</a:t>
            </a:r>
            <a:endParaRPr lang="en-US" dirty="0"/>
          </a:p>
        </p:txBody>
      </p:sp>
    </p:spTree>
    <p:extLst>
      <p:ext uri="{BB962C8B-B14F-4D97-AF65-F5344CB8AC3E}">
        <p14:creationId xmlns:p14="http://schemas.microsoft.com/office/powerpoint/2010/main" val="2817410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0651" y="1119832"/>
            <a:ext cx="10410824" cy="5362738"/>
          </a:xfrm>
          <a:prstGeom prst="rect">
            <a:avLst/>
          </a:prstGeom>
        </p:spPr>
      </p:pic>
      <p:sp>
        <p:nvSpPr>
          <p:cNvPr id="3" name="TextBox 2"/>
          <p:cNvSpPr txBox="1"/>
          <p:nvPr/>
        </p:nvSpPr>
        <p:spPr>
          <a:xfrm rot="5400000">
            <a:off x="-934414" y="3644552"/>
            <a:ext cx="3451394" cy="923330"/>
          </a:xfrm>
          <a:prstGeom prst="rect">
            <a:avLst/>
          </a:prstGeom>
          <a:noFill/>
        </p:spPr>
        <p:txBody>
          <a:bodyPr wrap="none" rtlCol="0">
            <a:spAutoFit/>
          </a:bodyPr>
          <a:lstStyle/>
          <a:p>
            <a:r>
              <a:rPr lang="en-US" sz="5400" dirty="0" smtClean="0"/>
              <a:t>EVENTS   →</a:t>
            </a:r>
            <a:endParaRPr lang="en-US" sz="5400" dirty="0"/>
          </a:p>
        </p:txBody>
      </p:sp>
      <p:sp>
        <p:nvSpPr>
          <p:cNvPr id="4" name="TextBox 3"/>
          <p:cNvSpPr txBox="1"/>
          <p:nvPr/>
        </p:nvSpPr>
        <p:spPr>
          <a:xfrm>
            <a:off x="6748463" y="348902"/>
            <a:ext cx="2411238" cy="923330"/>
          </a:xfrm>
          <a:prstGeom prst="rect">
            <a:avLst/>
          </a:prstGeom>
          <a:noFill/>
        </p:spPr>
        <p:txBody>
          <a:bodyPr wrap="none" rtlCol="0">
            <a:spAutoFit/>
          </a:bodyPr>
          <a:lstStyle/>
          <a:p>
            <a:r>
              <a:rPr lang="en-US" sz="5400" dirty="0" smtClean="0"/>
              <a:t>TIME →</a:t>
            </a:r>
            <a:endParaRPr lang="en-US" sz="5400" dirty="0"/>
          </a:p>
        </p:txBody>
      </p:sp>
    </p:spTree>
    <p:extLst>
      <p:ext uri="{BB962C8B-B14F-4D97-AF65-F5344CB8AC3E}">
        <p14:creationId xmlns:p14="http://schemas.microsoft.com/office/powerpoint/2010/main" val="938619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8" y="365125"/>
            <a:ext cx="11652422" cy="1325563"/>
          </a:xfrm>
        </p:spPr>
        <p:txBody>
          <a:bodyPr/>
          <a:lstStyle/>
          <a:p>
            <a:r>
              <a:rPr lang="en-US" dirty="0" smtClean="0"/>
              <a:t>What does Penn have that makes me competitive?</a:t>
            </a:r>
            <a:endParaRPr lang="en-US" dirty="0"/>
          </a:p>
        </p:txBody>
      </p:sp>
      <p:sp>
        <p:nvSpPr>
          <p:cNvPr id="3" name="Content Placeholder 2"/>
          <p:cNvSpPr>
            <a:spLocks noGrp="1"/>
          </p:cNvSpPr>
          <p:nvPr>
            <p:ph idx="1"/>
          </p:nvPr>
        </p:nvSpPr>
        <p:spPr>
          <a:xfrm>
            <a:off x="838200" y="1825625"/>
            <a:ext cx="10515600" cy="2826694"/>
          </a:xfrm>
        </p:spPr>
        <p:txBody>
          <a:bodyPr>
            <a:normAutofit fontScale="92500" lnSpcReduction="10000"/>
          </a:bodyPr>
          <a:lstStyle/>
          <a:p>
            <a:r>
              <a:rPr lang="en-US" dirty="0" smtClean="0"/>
              <a:t>CHPS</a:t>
            </a:r>
          </a:p>
          <a:p>
            <a:pPr lvl="1"/>
            <a:r>
              <a:rPr lang="en-US" dirty="0" smtClean="0"/>
              <a:t>Supplies, centrifuges, freezers, bathroom**</a:t>
            </a:r>
          </a:p>
          <a:p>
            <a:r>
              <a:rPr lang="en-US" dirty="0" smtClean="0"/>
              <a:t>Track record of success</a:t>
            </a:r>
          </a:p>
          <a:p>
            <a:r>
              <a:rPr lang="en-US" dirty="0" smtClean="0"/>
              <a:t>Electronic Health Record</a:t>
            </a:r>
          </a:p>
          <a:p>
            <a:r>
              <a:rPr lang="en-US" dirty="0" smtClean="0"/>
              <a:t>Support when writing the grant</a:t>
            </a:r>
          </a:p>
          <a:p>
            <a:pPr lvl="1"/>
            <a:r>
              <a:rPr lang="en-US" dirty="0" err="1" smtClean="0"/>
              <a:t>Biostats</a:t>
            </a:r>
            <a:endParaRPr lang="en-US" dirty="0" smtClean="0"/>
          </a:p>
          <a:p>
            <a:pPr lvl="1"/>
            <a:r>
              <a:rPr lang="en-US" dirty="0" smtClean="0"/>
              <a:t>Colleagues who critiqued it</a:t>
            </a:r>
          </a:p>
          <a:p>
            <a:pPr marL="0" indent="0">
              <a:buNone/>
            </a:pPr>
            <a:endParaRPr lang="en-US" dirty="0"/>
          </a:p>
        </p:txBody>
      </p:sp>
    </p:spTree>
    <p:extLst>
      <p:ext uri="{BB962C8B-B14F-4D97-AF65-F5344CB8AC3E}">
        <p14:creationId xmlns:p14="http://schemas.microsoft.com/office/powerpoint/2010/main" val="2204080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838200" y="1825625"/>
            <a:ext cx="10515600" cy="2641343"/>
          </a:xfrm>
        </p:spPr>
        <p:txBody>
          <a:bodyPr/>
          <a:lstStyle/>
          <a:p>
            <a:r>
              <a:rPr lang="en-US" dirty="0" smtClean="0"/>
              <a:t>The OBSERVATION</a:t>
            </a:r>
          </a:p>
          <a:p>
            <a:r>
              <a:rPr lang="en-US" dirty="0" smtClean="0"/>
              <a:t>TEAMWORK</a:t>
            </a:r>
          </a:p>
          <a:p>
            <a:r>
              <a:rPr lang="en-US" dirty="0" smtClean="0"/>
              <a:t>TO ARMS (IRB, PRELIM </a:t>
            </a:r>
            <a:r>
              <a:rPr lang="en-US" dirty="0" smtClean="0"/>
              <a:t>DATA, Grant writing)</a:t>
            </a:r>
            <a:endParaRPr lang="en-US" dirty="0" smtClean="0"/>
          </a:p>
          <a:p>
            <a:r>
              <a:rPr lang="en-US" dirty="0" smtClean="0"/>
              <a:t>ONWARD </a:t>
            </a:r>
            <a:r>
              <a:rPr lang="en-US" dirty="0" smtClean="0"/>
              <a:t>(Actually doing </a:t>
            </a:r>
            <a:r>
              <a:rPr lang="en-US" dirty="0" smtClean="0"/>
              <a:t>the study)</a:t>
            </a:r>
          </a:p>
          <a:p>
            <a:r>
              <a:rPr lang="en-US" dirty="0" smtClean="0"/>
              <a:t>REWARDS</a:t>
            </a:r>
            <a:endParaRPr lang="en-US" dirty="0"/>
          </a:p>
        </p:txBody>
      </p:sp>
    </p:spTree>
    <p:extLst>
      <p:ext uri="{BB962C8B-B14F-4D97-AF65-F5344CB8AC3E}">
        <p14:creationId xmlns:p14="http://schemas.microsoft.com/office/powerpoint/2010/main" val="4213570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949" y="874059"/>
            <a:ext cx="1980640" cy="255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p:cNvSpPr txBox="1">
            <a:spLocks noChangeArrowheads="1"/>
          </p:cNvSpPr>
          <p:nvPr/>
        </p:nvSpPr>
        <p:spPr bwMode="auto">
          <a:xfrm>
            <a:off x="4818530" y="1865780"/>
            <a:ext cx="5580529" cy="58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r>
              <a:rPr lang="en-US" altLang="en-US" sz="3177" b="1"/>
              <a:t>Translational Research Example</a:t>
            </a:r>
          </a:p>
        </p:txBody>
      </p:sp>
      <p:pic>
        <p:nvPicPr>
          <p:cNvPr id="450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94" y="3697942"/>
            <a:ext cx="2634784" cy="225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252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5925" y="1766887"/>
            <a:ext cx="8820150" cy="3324225"/>
          </a:xfrm>
          <a:prstGeom prst="rect">
            <a:avLst/>
          </a:prstGeom>
        </p:spPr>
      </p:pic>
      <p:sp>
        <p:nvSpPr>
          <p:cNvPr id="5" name="TextBox 4"/>
          <p:cNvSpPr txBox="1"/>
          <p:nvPr/>
        </p:nvSpPr>
        <p:spPr>
          <a:xfrm>
            <a:off x="4763530" y="729048"/>
            <a:ext cx="1823704" cy="369332"/>
          </a:xfrm>
          <a:prstGeom prst="rect">
            <a:avLst/>
          </a:prstGeom>
          <a:noFill/>
        </p:spPr>
        <p:txBody>
          <a:bodyPr wrap="none" rtlCol="0">
            <a:spAutoFit/>
          </a:bodyPr>
          <a:lstStyle/>
          <a:p>
            <a:r>
              <a:rPr lang="en-US" dirty="0" smtClean="0"/>
              <a:t>REWARDS #1 of 2</a:t>
            </a:r>
            <a:endParaRPr lang="en-US" dirty="0"/>
          </a:p>
        </p:txBody>
      </p:sp>
    </p:spTree>
    <p:extLst>
      <p:ext uri="{BB962C8B-B14F-4D97-AF65-F5344CB8AC3E}">
        <p14:creationId xmlns:p14="http://schemas.microsoft.com/office/powerpoint/2010/main" val="2077116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a:xfrm>
            <a:off x="1828800" y="457200"/>
            <a:ext cx="8610600" cy="1143000"/>
          </a:xfrm>
        </p:spPr>
        <p:txBody>
          <a:bodyPr/>
          <a:lstStyle/>
          <a:p>
            <a:pPr eaLnBrk="1" hangingPunct="1">
              <a:defRPr/>
            </a:pPr>
            <a:r>
              <a:rPr lang="en-US" dirty="0" smtClean="0">
                <a:latin typeface="Calibri" panose="020F0502020204030204" pitchFamily="34" charset="0"/>
                <a:ea typeface="ＭＳ Ｐゴシック" charset="-128"/>
              </a:rPr>
              <a:t>Overall Publication Activity </a:t>
            </a:r>
            <a:r>
              <a:rPr lang="en-US" dirty="0" smtClean="0">
                <a:latin typeface="Calibri" panose="020F0502020204030204" pitchFamily="34" charset="0"/>
                <a:ea typeface="ＭＳ Ｐゴシック" charset="-128"/>
              </a:rPr>
              <a:t>Summary  June 2018</a:t>
            </a:r>
            <a:endParaRPr lang="en-US" dirty="0" smtClean="0">
              <a:latin typeface="Calibri" panose="020F0502020204030204" pitchFamily="34" charset="0"/>
              <a:ea typeface="ＭＳ Ｐゴシック" charset="-128"/>
            </a:endParaRPr>
          </a:p>
        </p:txBody>
      </p:sp>
      <p:sp>
        <p:nvSpPr>
          <p:cNvPr id="4" name="Rectangle 3"/>
          <p:cNvSpPr txBox="1">
            <a:spLocks noChangeArrowheads="1"/>
          </p:cNvSpPr>
          <p:nvPr/>
        </p:nvSpPr>
        <p:spPr bwMode="auto">
          <a:xfrm>
            <a:off x="2092411" y="2057400"/>
            <a:ext cx="76962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charset="0"/>
                <a:ea typeface="MS PGothic" pitchFamily="34" charset="-128"/>
                <a:cs typeface="ＭＳ Ｐゴシック"/>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Arial" charset="0"/>
                <a:ea typeface="MS PGothic" pitchFamily="34" charset="-128"/>
                <a:cs typeface="ＭＳ Ｐゴシック"/>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Arial" charset="0"/>
                <a:ea typeface="MS PGothic" pitchFamily="34" charset="-128"/>
                <a:cs typeface="ＭＳ Ｐゴシック"/>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Arial" charset="0"/>
                <a:ea typeface="MS PGothic" pitchFamily="34" charset="-128"/>
                <a:cs typeface="ＭＳ Ｐゴシック"/>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charset="0"/>
                <a:ea typeface="MS PGothic" pitchFamily="34" charset="-128"/>
                <a:cs typeface="ＭＳ Ｐゴシック"/>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1" eaLnBrk="1" hangingPunct="1">
              <a:buFont typeface="Wingdings" charset="2"/>
              <a:buChar char="n"/>
              <a:defRPr/>
            </a:pPr>
            <a:r>
              <a:rPr lang="en-US" sz="3200" kern="0" dirty="0" smtClean="0">
                <a:latin typeface="Calibri" panose="020F0502020204030204" pitchFamily="34" charset="0"/>
                <a:ea typeface="ＭＳ Ｐゴシック" charset="-128"/>
              </a:rPr>
              <a:t>167 manuscripts published </a:t>
            </a:r>
            <a:r>
              <a:rPr lang="en-US" sz="2000" kern="0" dirty="0" smtClean="0">
                <a:latin typeface="Calibri" panose="020F0502020204030204" pitchFamily="34" charset="0"/>
                <a:ea typeface="ＭＳ Ｐゴシック" charset="-128"/>
              </a:rPr>
              <a:t>(includes 3 accepted)</a:t>
            </a:r>
          </a:p>
          <a:p>
            <a:pPr lvl="1" eaLnBrk="1" hangingPunct="1">
              <a:buFont typeface="Wingdings" charset="2"/>
              <a:buChar char="n"/>
              <a:defRPr/>
            </a:pPr>
            <a:r>
              <a:rPr lang="en-US" sz="3200" kern="0" dirty="0" smtClean="0">
                <a:latin typeface="Calibri" panose="020F0502020204030204" pitchFamily="34" charset="0"/>
                <a:ea typeface="ＭＳ Ｐゴシック" charset="-128"/>
              </a:rPr>
              <a:t>358 manuscript proposals approved</a:t>
            </a:r>
          </a:p>
          <a:p>
            <a:pPr lvl="1" eaLnBrk="1" hangingPunct="1">
              <a:buFont typeface="Wingdings" charset="2"/>
              <a:buChar char="n"/>
              <a:defRPr/>
            </a:pPr>
            <a:r>
              <a:rPr lang="en-US" sz="3200" kern="0" dirty="0" smtClean="0">
                <a:latin typeface="Calibri" panose="020F0502020204030204" pitchFamily="34" charset="0"/>
                <a:ea typeface="ＭＳ Ｐゴシック" charset="-128"/>
              </a:rPr>
              <a:t>312 writing committees approved</a:t>
            </a:r>
          </a:p>
          <a:p>
            <a:pPr lvl="1" eaLnBrk="1" hangingPunct="1">
              <a:buFont typeface="Wingdings" charset="2"/>
              <a:buChar char="n"/>
              <a:defRPr/>
            </a:pPr>
            <a:r>
              <a:rPr lang="en-US" sz="3200" kern="0" dirty="0" smtClean="0">
                <a:latin typeface="Calibri" panose="020F0502020204030204" pitchFamily="34" charset="0"/>
                <a:ea typeface="ＭＳ Ｐゴシック" charset="-128"/>
              </a:rPr>
              <a:t>93 publications related to primary aims of ancillary studies</a:t>
            </a:r>
            <a:endParaRPr lang="en-US" kern="0" dirty="0"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9741904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r>
              <a:rPr lang="en-US" altLang="en-US" smtClean="0"/>
              <a:t>The Observation</a:t>
            </a:r>
          </a:p>
        </p:txBody>
      </p:sp>
      <p:sp>
        <p:nvSpPr>
          <p:cNvPr id="46083" name="Content Placeholder 2"/>
          <p:cNvSpPr>
            <a:spLocks noGrp="1" noChangeArrowheads="1"/>
          </p:cNvSpPr>
          <p:nvPr>
            <p:ph idx="1"/>
          </p:nvPr>
        </p:nvSpPr>
        <p:spPr/>
        <p:txBody>
          <a:bodyPr/>
          <a:lstStyle/>
          <a:p>
            <a:r>
              <a:rPr lang="en-US" altLang="en-US" smtClean="0"/>
              <a:t>The LDL receptor had just been cloned</a:t>
            </a:r>
          </a:p>
          <a:p>
            <a:r>
              <a:rPr lang="en-US" altLang="en-US" smtClean="0"/>
              <a:t>There were 129 skin biopsies of people with HFH</a:t>
            </a:r>
          </a:p>
          <a:p>
            <a:r>
              <a:rPr lang="en-US" altLang="en-US" smtClean="0"/>
              <a:t>She noted 5 people with NO messenger RNA all with French names</a:t>
            </a:r>
          </a:p>
        </p:txBody>
      </p:sp>
    </p:spTree>
    <p:extLst>
      <p:ext uri="{BB962C8B-B14F-4D97-AF65-F5344CB8AC3E}">
        <p14:creationId xmlns:p14="http://schemas.microsoft.com/office/powerpoint/2010/main" val="1599075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p:txBody>
          <a:bodyPr/>
          <a:lstStyle/>
          <a:p>
            <a:r>
              <a:rPr lang="en-US" altLang="en-US" smtClean="0"/>
              <a:t>Verbatim:</a:t>
            </a:r>
          </a:p>
        </p:txBody>
      </p:sp>
      <p:sp>
        <p:nvSpPr>
          <p:cNvPr id="47107" name="Content Placeholder 2"/>
          <p:cNvSpPr>
            <a:spLocks noGrp="1" noChangeArrowheads="1"/>
          </p:cNvSpPr>
          <p:nvPr>
            <p:ph idx="1"/>
          </p:nvPr>
        </p:nvSpPr>
        <p:spPr>
          <a:xfrm>
            <a:off x="2693615" y="1676681"/>
            <a:ext cx="7544360" cy="4441731"/>
          </a:xfrm>
        </p:spPr>
        <p:txBody>
          <a:bodyPr/>
          <a:lstStyle/>
          <a:p>
            <a:r>
              <a:rPr lang="en-US" altLang="en-US" sz="2471" i="1" dirty="0" smtClean="0"/>
              <a:t>“I </a:t>
            </a:r>
            <a:r>
              <a:rPr lang="en-US" altLang="en-US" sz="2471" i="1" dirty="0"/>
              <a:t>had written everybody by name on the gel, and all the names were French — from Quebec province. Then I found out that they all had a deletion in their gene that included the promoter in exon one. I went up to Montreal to get blood samples from a large number of patients with familial hypercholesterolemia, and we discovered that 60% of the alleles in that population were due to this deletion, which was due to the founder effect. The results on one blot told a much more expansive story</a:t>
            </a:r>
            <a:r>
              <a:rPr lang="en-US" altLang="en-US" sz="2471" i="1" dirty="0" smtClean="0"/>
              <a:t>.”</a:t>
            </a:r>
            <a:endParaRPr lang="en-US" altLang="en-US" sz="2471" i="1" dirty="0"/>
          </a:p>
        </p:txBody>
      </p:sp>
    </p:spTree>
    <p:extLst>
      <p:ext uri="{BB962C8B-B14F-4D97-AF65-F5344CB8AC3E}">
        <p14:creationId xmlns:p14="http://schemas.microsoft.com/office/powerpoint/2010/main" val="2350405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p:txBody>
          <a:bodyPr/>
          <a:lstStyle/>
          <a:p>
            <a:r>
              <a:rPr lang="en-US" altLang="en-US" smtClean="0"/>
              <a:t>TENACITY</a:t>
            </a:r>
          </a:p>
        </p:txBody>
      </p:sp>
      <p:sp>
        <p:nvSpPr>
          <p:cNvPr id="48131" name="Content Placeholder 2"/>
          <p:cNvSpPr>
            <a:spLocks noGrp="1" noChangeArrowheads="1"/>
          </p:cNvSpPr>
          <p:nvPr>
            <p:ph idx="1"/>
          </p:nvPr>
        </p:nvSpPr>
        <p:spPr/>
        <p:txBody>
          <a:bodyPr/>
          <a:lstStyle/>
          <a:p>
            <a:r>
              <a:rPr lang="en-US" altLang="en-US" sz="2471"/>
              <a:t>Every time I’d wanted to figure out whether any of these genes that we had identified played a role in hypercholesterolemia in the general population, I had to go to established studies. I had to write a proposal, which would usually die a painful death. I never was successful at getting any samples from the established population-based studies. We decided to apply for a large grant from the Donald W. Reynolds Foundation.</a:t>
            </a:r>
          </a:p>
        </p:txBody>
      </p:sp>
    </p:spTree>
    <p:extLst>
      <p:ext uri="{BB962C8B-B14F-4D97-AF65-F5344CB8AC3E}">
        <p14:creationId xmlns:p14="http://schemas.microsoft.com/office/powerpoint/2010/main" val="3458742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p:txBody>
          <a:bodyPr/>
          <a:lstStyle/>
          <a:p>
            <a:r>
              <a:rPr lang="en-US" altLang="en-US" smtClean="0"/>
              <a:t>TEAMWORK, THINKAHEAD</a:t>
            </a:r>
          </a:p>
        </p:txBody>
      </p:sp>
      <p:sp>
        <p:nvSpPr>
          <p:cNvPr id="49155" name="Content Placeholder 2"/>
          <p:cNvSpPr>
            <a:spLocks noGrp="1" noChangeArrowheads="1"/>
          </p:cNvSpPr>
          <p:nvPr>
            <p:ph idx="1"/>
          </p:nvPr>
        </p:nvSpPr>
        <p:spPr/>
        <p:txBody>
          <a:bodyPr/>
          <a:lstStyle/>
          <a:p>
            <a:r>
              <a:rPr lang="en-US" altLang="en-US" sz="2471"/>
              <a:t>Together with Ron Victor, I drafted a proposal to establish a “human biology laboratory” that was representative of the genetic diversity in Dallas County: half the population in the study is African-American, 15% Hispanic. We wanted to have the phenotypes be as precise as possible to minimize phenotypic noise. We also wanted to be able to go back to each participant, so we specified this in the consent form.</a:t>
            </a:r>
          </a:p>
        </p:txBody>
      </p:sp>
    </p:spTree>
    <p:extLst>
      <p:ext uri="{BB962C8B-B14F-4D97-AF65-F5344CB8AC3E}">
        <p14:creationId xmlns:p14="http://schemas.microsoft.com/office/powerpoint/2010/main" val="1371564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p:txBody>
          <a:bodyPr/>
          <a:lstStyle/>
          <a:p>
            <a:r>
              <a:rPr lang="en-US" altLang="en-US" smtClean="0"/>
              <a:t>TO ARMS!</a:t>
            </a:r>
          </a:p>
        </p:txBody>
      </p:sp>
      <p:sp>
        <p:nvSpPr>
          <p:cNvPr id="50179" name="Content Placeholder 2"/>
          <p:cNvSpPr>
            <a:spLocks noGrp="1" noChangeArrowheads="1"/>
          </p:cNvSpPr>
          <p:nvPr>
            <p:ph idx="1"/>
          </p:nvPr>
        </p:nvSpPr>
        <p:spPr>
          <a:xfrm>
            <a:off x="2667000" y="1676680"/>
            <a:ext cx="7570975" cy="4777908"/>
          </a:xfrm>
        </p:spPr>
        <p:txBody>
          <a:bodyPr/>
          <a:lstStyle/>
          <a:p>
            <a:r>
              <a:rPr lang="en-US" altLang="en-US" sz="2471"/>
              <a:t>It was at this time that I joined forces with Jonathan Cohen, because we have a very complimentary skill set. Once we got the grant, we started sequencing DNA </a:t>
            </a:r>
            <a:r>
              <a:rPr lang="en-US" altLang="en-US" sz="2471" b="1" i="1">
                <a:solidFill>
                  <a:srgbClr val="FFC000"/>
                </a:solidFill>
              </a:rPr>
              <a:t>right away</a:t>
            </a:r>
            <a:r>
              <a:rPr lang="en-US" altLang="en-US" sz="2471"/>
              <a:t>, starting at the extreme ends of trait distributions. At this time (year 2000) the general view was that common diseases were due to common variants — that a collection of common variants caused common diseases. Instead, we wondered whether rare variants could cumulatively contribute to common diseases. Rare variants with large phenotypic effects would get us to function more rapidly.</a:t>
            </a:r>
          </a:p>
        </p:txBody>
      </p:sp>
    </p:spTree>
    <p:extLst>
      <p:ext uri="{BB962C8B-B14F-4D97-AF65-F5344CB8AC3E}">
        <p14:creationId xmlns:p14="http://schemas.microsoft.com/office/powerpoint/2010/main" val="2446872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p:txBody>
          <a:bodyPr/>
          <a:lstStyle/>
          <a:p>
            <a:r>
              <a:rPr lang="en-US" altLang="en-US" smtClean="0"/>
              <a:t>Don’t marry an H</a:t>
            </a:r>
            <a:r>
              <a:rPr lang="en-US" altLang="en-US" baseline="-25000" smtClean="0"/>
              <a:t>o</a:t>
            </a:r>
            <a:r>
              <a:rPr lang="en-US" altLang="en-US" smtClean="0"/>
              <a:t> for life!</a:t>
            </a:r>
          </a:p>
        </p:txBody>
      </p:sp>
      <p:sp>
        <p:nvSpPr>
          <p:cNvPr id="51203" name="Content Placeholder 2"/>
          <p:cNvSpPr>
            <a:spLocks noGrp="1" noChangeArrowheads="1"/>
          </p:cNvSpPr>
          <p:nvPr>
            <p:ph idx="1"/>
          </p:nvPr>
        </p:nvSpPr>
        <p:spPr/>
        <p:txBody>
          <a:bodyPr/>
          <a:lstStyle/>
          <a:p>
            <a:r>
              <a:rPr lang="en-US" altLang="en-US" sz="2471"/>
              <a:t>Started in HDL (it was simpler, just three known genes).  Then…</a:t>
            </a:r>
          </a:p>
          <a:p>
            <a:r>
              <a:rPr lang="en-US" altLang="en-US" sz="2471"/>
              <a:t>“That study told us that rare variants cumulatively contribute to complex traits. As this was all happening, there was a great paper in Nature Genetics from Catherine Boileau’s group where they had identified a new gene, PCSK9, with selected missense mutations that caused a disease that looked just like familial hypercholesterolemia.”</a:t>
            </a:r>
          </a:p>
        </p:txBody>
      </p:sp>
    </p:spTree>
    <p:extLst>
      <p:ext uri="{BB962C8B-B14F-4D97-AF65-F5344CB8AC3E}">
        <p14:creationId xmlns:p14="http://schemas.microsoft.com/office/powerpoint/2010/main" val="1409727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3_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1187</Words>
  <Application>Microsoft Office PowerPoint</Application>
  <PresentationFormat>Widescreen</PresentationFormat>
  <Paragraphs>102</Paragraphs>
  <Slides>31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ＭＳ Ｐゴシック</vt:lpstr>
      <vt:lpstr>ＭＳ Ｐゴシック</vt:lpstr>
      <vt:lpstr>Arial</vt:lpstr>
      <vt:lpstr>Arial Narrow</vt:lpstr>
      <vt:lpstr>Calibri</vt:lpstr>
      <vt:lpstr>Calibri Light</vt:lpstr>
      <vt:lpstr>Garamond</vt:lpstr>
      <vt:lpstr>Wingdings</vt:lpstr>
      <vt:lpstr>Office Theme</vt:lpstr>
      <vt:lpstr>3_Stream</vt:lpstr>
      <vt:lpstr>Putting it all together</vt:lpstr>
      <vt:lpstr>Two examples to follow</vt:lpstr>
      <vt:lpstr>PowerPoint Presentation</vt:lpstr>
      <vt:lpstr>The Observation</vt:lpstr>
      <vt:lpstr>Verbatim:</vt:lpstr>
      <vt:lpstr>TENACITY</vt:lpstr>
      <vt:lpstr>TEAMWORK, THINKAHEAD</vt:lpstr>
      <vt:lpstr>TO ARMS!</vt:lpstr>
      <vt:lpstr>Don’t marry an Ho for life!</vt:lpstr>
      <vt:lpstr>PowerPoint Presentation</vt:lpstr>
      <vt:lpstr>Onward</vt:lpstr>
      <vt:lpstr>Reward</vt:lpstr>
      <vt:lpstr>PowerPoint Presentation</vt:lpstr>
      <vt:lpstr>PowerPoint Presentation</vt:lpstr>
      <vt:lpstr>PowerPoint Presentation</vt:lpstr>
      <vt:lpstr>PowerPoint Presentation</vt:lpstr>
      <vt:lpstr>Personal Example</vt:lpstr>
      <vt:lpstr>Answer (The Observation)</vt:lpstr>
      <vt:lpstr>How do I proceed with my idea?</vt:lpstr>
      <vt:lpstr>But I have no prelim data</vt:lpstr>
      <vt:lpstr>Step 1  (Tenacity)</vt:lpstr>
      <vt:lpstr>Results of Step 1</vt:lpstr>
      <vt:lpstr>Step 2  (TEAMWORK)</vt:lpstr>
      <vt:lpstr>Step 3: Draft the aims</vt:lpstr>
      <vt:lpstr>Step 3: Example (To ARMS!)</vt:lpstr>
      <vt:lpstr>Develop the research strategy</vt:lpstr>
      <vt:lpstr>PowerPoint Presentation</vt:lpstr>
      <vt:lpstr>What does Penn have that makes me competitive?</vt:lpstr>
      <vt:lpstr>RECAP</vt:lpstr>
      <vt:lpstr>PowerPoint Presentation</vt:lpstr>
      <vt:lpstr>Overall Publication Activity Summary  June 2018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this together</dc:title>
  <dc:creator>Townsend MD, Raymond R</dc:creator>
  <cp:lastModifiedBy>Townsend MD, Raymond R</cp:lastModifiedBy>
  <cp:revision>13</cp:revision>
  <cp:lastPrinted>2017-08-09T17:22:25Z</cp:lastPrinted>
  <dcterms:created xsi:type="dcterms:W3CDTF">2017-08-09T13:59:48Z</dcterms:created>
  <dcterms:modified xsi:type="dcterms:W3CDTF">2018-09-05T19:57:04Z</dcterms:modified>
</cp:coreProperties>
</file>